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4" r:id="rId2"/>
    <p:sldId id="261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09B1BF-7548-E14C-89CD-5B6DC799FA32}" v="7" dt="2024-10-01T18:39:26.7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64631"/>
  </p:normalViewPr>
  <p:slideViewPr>
    <p:cSldViewPr snapToGrid="0">
      <p:cViewPr varScale="1">
        <p:scale>
          <a:sx n="72" d="100"/>
          <a:sy n="72" d="100"/>
        </p:scale>
        <p:origin x="20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A0BCB-3865-CB48-8041-ED6F803357E0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B091C-7826-264B-950B-1029318B1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5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F27A8-C05A-6B90-0D44-FE04B703F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147163-A1BF-7A0C-30BA-079CC50BF8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FF0369-839C-0AD0-AEC5-ACA43230E6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proxima-nova"/>
                <a:ea typeface="+mn-lt"/>
                <a:cs typeface="+mn-lt"/>
              </a:rPr>
              <a:t>CareerStarter</a:t>
            </a:r>
            <a:r>
              <a:rPr lang="en-US" dirty="0">
                <a:solidFill>
                  <a:schemeClr val="bg1"/>
                </a:solidFill>
                <a:latin typeface="proxima-nova"/>
                <a:ea typeface="+mn-lt"/>
                <a:cs typeface="+mn-lt"/>
              </a:rPr>
              <a:t> is a FREE career exploration tool designed to create connections to the construction industry. It provides a wide range of resources to support individuals wherever they are on their career journey—</a:t>
            </a:r>
            <a:r>
              <a:rPr lang="en-US" b="1" dirty="0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from exploration to training to employment</a:t>
            </a:r>
            <a:r>
              <a:rPr lang="en-US" b="0" dirty="0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.</a:t>
            </a:r>
            <a:r>
              <a:rPr lang="en-US" b="1" dirty="0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 </a:t>
            </a:r>
            <a:r>
              <a:rPr lang="en-US" dirty="0"/>
              <a:t>[ENTER TO PLAY VIDEO]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E375B-B033-386D-DA96-6946CB61EA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A6243-B76C-0644-8C56-5009F5CBB0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86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 you know construction? Construction is one of the most in-demand industries in the country. Offering high-paying jobs and limitless possibilities, you can design the future of your dreams. </a:t>
            </a:r>
          </a:p>
          <a:p>
            <a:endParaRPr lang="en-US" dirty="0"/>
          </a:p>
          <a:p>
            <a:r>
              <a:rPr lang="en-US" dirty="0">
                <a:cs typeface="Arial"/>
              </a:rPr>
              <a:t>You can play an important part, and how you do it is up to you! </a:t>
            </a:r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Check out </a:t>
            </a:r>
            <a:r>
              <a:rPr lang="en-US" dirty="0" err="1">
                <a:cs typeface="Arial"/>
              </a:rPr>
              <a:t>CareerStarter</a:t>
            </a:r>
            <a:r>
              <a:rPr lang="en-US" dirty="0">
                <a:cs typeface="Arial"/>
              </a:rPr>
              <a:t> and uncover a world of possibilities open to everyone! [ENTER]</a:t>
            </a:r>
          </a:p>
          <a:p>
            <a:endParaRPr lang="en-US" dirty="0">
              <a:cs typeface="Arial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Build a profile and let </a:t>
            </a:r>
            <a:r>
              <a:rPr lang="en-US" sz="2800" dirty="0" err="1"/>
              <a:t>CareerStarter</a:t>
            </a:r>
            <a:r>
              <a:rPr lang="en-US" sz="2800" dirty="0"/>
              <a:t> create your resume in one click. [ENTER]</a:t>
            </a:r>
          </a:p>
          <a:p>
            <a:pPr lvl="1">
              <a:buFont typeface="Wingdings" pitchFamily="2" charset="2"/>
              <a:buChar char="§"/>
            </a:pPr>
            <a:endParaRPr lang="en-US" sz="2800" dirty="0"/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Connect with companies and explore the opportunities that construction has to offer. [ENTER]</a:t>
            </a:r>
          </a:p>
          <a:p>
            <a:pPr lvl="1">
              <a:buFont typeface="Wingdings" pitchFamily="2" charset="2"/>
              <a:buChar char="§"/>
            </a:pPr>
            <a:endParaRPr lang="en-US" sz="2800" dirty="0"/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Add skills, badges, and recommendations to your profile and stand out to employers. [ENTER]</a:t>
            </a:r>
          </a:p>
          <a:p>
            <a:pPr lvl="1">
              <a:buFont typeface="Wingdings" pitchFamily="2" charset="2"/>
              <a:buChar char="§"/>
            </a:pPr>
            <a:endParaRPr lang="en-US" sz="2800" dirty="0">
              <a:solidFill>
                <a:srgbClr val="172535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Find training programs in your area. [ENTER]</a:t>
            </a:r>
          </a:p>
          <a:p>
            <a:pPr lvl="1">
              <a:buFont typeface="Wingdings" pitchFamily="2" charset="2"/>
              <a:buChar char="§"/>
            </a:pPr>
            <a:endParaRPr lang="en-US" sz="2800" dirty="0"/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Apply to jobs in less than two clicks. </a:t>
            </a:r>
            <a:r>
              <a:rPr lang="en-US" dirty="0"/>
              <a:t>[ENTER FOR NEXT SLIDE]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A6243-B76C-0644-8C56-5009F5CBB0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95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proxima-nova"/>
              </a:rPr>
              <a:t>Get Started Today!</a:t>
            </a:r>
          </a:p>
          <a:p>
            <a:endParaRPr lang="en-US" b="1" dirty="0">
              <a:solidFill>
                <a:schemeClr val="bg1"/>
              </a:solidFill>
              <a:latin typeface="proxima-nov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chemeClr val="bg1"/>
                </a:solidFill>
                <a:latin typeface="proxima-nova"/>
              </a:rPr>
              <a:t>It’s very </a:t>
            </a:r>
            <a:r>
              <a:rPr lang="en-US" dirty="0">
                <a:solidFill>
                  <a:schemeClr val="bg1"/>
                </a:solidFill>
                <a:latin typeface="proxima-nova"/>
              </a:rPr>
              <a:t>easy to get started. Visit </a:t>
            </a:r>
            <a:r>
              <a:rPr lang="en-US" dirty="0" err="1">
                <a:solidFill>
                  <a:schemeClr val="bg1"/>
                </a:solidFill>
                <a:latin typeface="proxima-nova"/>
              </a:rPr>
              <a:t>CareerStarter</a:t>
            </a:r>
            <a:r>
              <a:rPr lang="en-US" dirty="0">
                <a:solidFill>
                  <a:schemeClr val="bg1"/>
                </a:solidFill>
                <a:latin typeface="proxima-nova"/>
              </a:rPr>
              <a:t> from your internet browser at </a:t>
            </a:r>
            <a:r>
              <a:rPr lang="en-US" b="1" dirty="0" err="1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careerstarter.nccer.org</a:t>
            </a:r>
            <a:r>
              <a:rPr lang="en-US" dirty="0">
                <a:solidFill>
                  <a:schemeClr val="bg1"/>
                </a:solidFill>
                <a:latin typeface="proxima-nova"/>
              </a:rPr>
              <a:t>, download the app from your preferred app store, or scan the QR code on the slide.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A6243-B76C-0644-8C56-5009F5CBB0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77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2390-1922-F6D1-1D08-D06B62A1E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A0A3E-09D3-6AF0-3FFA-02A309D75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7C337-F178-8E49-4128-6D901860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5308C-5B13-DB71-B5CC-9F60094E6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9A4A4-62CC-1814-C9B6-3902279D1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7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54963-323E-36DF-FD48-6E89CC763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78016-7272-F66A-BB0F-4CCCDF1BA0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58E7B-06F8-EB76-BB8C-4FADF1432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C52A3-720E-81AE-AEE3-911282424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430D7-003F-9B3C-4B62-D4167C5D3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1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16039-A37C-0BCE-2929-FA86EDE332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06103C-2488-6654-2371-18145A0EF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E80CC-E716-5AA2-85BA-B16C00527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08978-388E-093A-9CC7-36AB10B9C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E754-E3A4-D605-6462-93FFCA59F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17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B28C-3930-00A2-45FF-812ED3319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6D985-6B6D-73AE-C26B-0A1EC0EE1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C09E6-41CF-180C-B27A-7FF3A3B49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2BA82-C248-C1BB-3FA2-3CF130A73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CF09C-30E1-6125-A038-88EC36483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3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051EE-C15A-1E21-220B-2AEADA333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194AD-0F97-AD34-AE6D-F7225CFD9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AA002-F0D7-CD40-7DDC-13512D3B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B824-655D-5299-DD6F-3AB544910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92212-806C-BC9E-495F-EABABB0A7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74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05583-465F-D6DF-7338-1BA8C2862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497B0-6EB3-D003-6893-B63588FF41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C12578-22C8-87F0-37A3-BF5F96B0F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5F225C-91C4-9E10-FA89-67B978D07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E49B9-8E31-3B60-07C3-BAD2C6C84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20117-55DE-B8BD-5605-C9ED7DC16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0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C59BC-D133-E09B-0260-5A4B44557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B08B6-DC76-CEC4-97EA-959BB9B67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0180F6-EFCB-084D-43D9-FB7543E2E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004F6A-4501-09F3-2657-678FC1B6FD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582809-200F-25C3-FDF5-A459BCBB5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8A2FF9-4DA8-4D6E-68EC-CB876196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333AC2-E3C9-D7F0-C4D8-2628F58E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0CB9A7-112A-D952-7253-9DF05BB8D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3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BA087-ECC0-AD7A-96FD-B587D83B5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6632F-2E99-5900-B739-6301040E0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5E4B70-4007-8CFB-9C8C-D8C71B718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9EBF77-4FC2-BF0A-7339-194E5DEA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6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91E0B5-89EA-C9DF-24DC-B450A88A9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ADD472-4C22-BF2D-266F-1460F422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031633-FED9-0FA9-6FE1-DE59204BE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8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9F5BC-D8D7-8684-6EFE-EE4441908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1A961-0741-44AC-0364-ECD2CBC86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C0EFB3-F18E-47A2-E4F4-0ABD262BB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E43C3-53EF-2DC0-4207-D0596B273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FECAF-12B3-796A-79C8-4160C91A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C57BD4-054E-A4C7-3FC9-E297185A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4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C3675-CC90-3C43-573F-39237B4F9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5E6E73-EB7F-7CAA-5D12-5279E13600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2646A-DF0C-9C8D-1DD1-D9A7DE4B1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6108E-D3B1-A894-C718-C1F2912B6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C9BC7-42BC-DC37-5E91-6808BC054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8672B-BD8C-3543-506B-DC92711EC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37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B045DE-249F-DA7C-D26B-9DB109CD7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2E847D-00C8-8792-4FEB-E45C5A3F9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F36F-D197-3949-63FD-1887A8CCBC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6A49F6-936B-4645-B794-4C3382084846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3C209-4DCF-6ECA-627D-8E826801E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529287-B42D-6189-5C70-FEB5FB4BA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E9F986-3F06-7A4F-954E-DF5E5A524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7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2hOP1O0sFw?feature=oembed" TargetMode="Externa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E4D7F-B99A-B603-179A-0EC3FDC8C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897E37D-90EC-1E35-730F-AE1A44F7FE2B}"/>
              </a:ext>
            </a:extLst>
          </p:cNvPr>
          <p:cNvSpPr/>
          <p:nvPr/>
        </p:nvSpPr>
        <p:spPr>
          <a:xfrm>
            <a:off x="0" y="0"/>
            <a:ext cx="12191999" cy="3095992"/>
          </a:xfrm>
          <a:prstGeom prst="rect">
            <a:avLst/>
          </a:prstGeom>
          <a:solidFill>
            <a:srgbClr val="1734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89B2B-C36E-AEDA-3463-9C902077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096" y="109093"/>
            <a:ext cx="10515600" cy="1325563"/>
          </a:xfrm>
        </p:spPr>
        <p:txBody>
          <a:bodyPr>
            <a:normAutofit/>
          </a:bodyPr>
          <a:lstStyle/>
          <a:p>
            <a:r>
              <a:rPr lang="en-US" sz="4200" b="1" dirty="0">
                <a:solidFill>
                  <a:schemeClr val="bg1"/>
                </a:solidFill>
                <a:latin typeface="proxima-nova"/>
              </a:rPr>
              <a:t>Creating Construction Connections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45841-F7E4-C9DA-B222-1DEC5008F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96" y="1301369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 err="1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CareerStarter</a:t>
            </a:r>
            <a:r>
              <a:rPr lang="en-US" dirty="0">
                <a:solidFill>
                  <a:schemeClr val="bg1"/>
                </a:solidFill>
                <a:latin typeface="proxima-nova"/>
                <a:ea typeface="+mn-lt"/>
                <a:cs typeface="+mn-lt"/>
              </a:rPr>
              <a:t> is a FREE career exploration tool designed to create connections. It provides resources to support individuals on their career journey </a:t>
            </a:r>
            <a:r>
              <a:rPr lang="en-US" b="1" dirty="0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from exploration to training to employment</a:t>
            </a:r>
            <a:r>
              <a:rPr lang="en-US" dirty="0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.</a:t>
            </a:r>
            <a:endParaRPr lang="en-US" dirty="0">
              <a:latin typeface="proxima-nova"/>
            </a:endParaRPr>
          </a:p>
          <a:p>
            <a:pPr marL="0" indent="0">
              <a:buNone/>
            </a:pPr>
            <a:endParaRPr lang="en-US" dirty="0">
              <a:solidFill>
                <a:srgbClr val="FD6A3C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1" name="Online Media 10" descr="Creating Construction Connections | CAREERSTARTER">
            <a:hlinkClick r:id="" action="ppaction://media"/>
            <a:extLst>
              <a:ext uri="{FF2B5EF4-FFF2-40B4-BE49-F238E27FC236}">
                <a16:creationId xmlns:a16="http://schemas.microsoft.com/office/drawing/2014/main" id="{C3F7FCCF-AEC6-BA28-E072-4BE6EBF2CBD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32194" y="3205085"/>
            <a:ext cx="6327612" cy="3575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65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1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01F45A5-D7AA-1B62-147F-8BF7090796BD}"/>
              </a:ext>
            </a:extLst>
          </p:cNvPr>
          <p:cNvSpPr/>
          <p:nvPr/>
        </p:nvSpPr>
        <p:spPr>
          <a:xfrm>
            <a:off x="0" y="0"/>
            <a:ext cx="8166100" cy="6858000"/>
          </a:xfrm>
          <a:prstGeom prst="rect">
            <a:avLst/>
          </a:prstGeom>
          <a:solidFill>
            <a:srgbClr val="1734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89B22-3679-233D-A878-C56573B82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96" y="1237774"/>
            <a:ext cx="7537231" cy="49815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>
                <a:solidFill>
                  <a:schemeClr val="bg1"/>
                </a:solidFill>
                <a:latin typeface="proxima-nova"/>
                <a:cs typeface="Arial"/>
              </a:rPr>
              <a:t>CareerStarter</a:t>
            </a:r>
            <a:r>
              <a:rPr lang="en-US" dirty="0">
                <a:solidFill>
                  <a:schemeClr val="bg1"/>
                </a:solidFill>
                <a:latin typeface="proxima-nova"/>
                <a:cs typeface="Arial"/>
              </a:rPr>
              <a:t> can uncover a world of possibilities! 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chemeClr val="bg1"/>
                </a:solidFill>
                <a:latin typeface="proxima-nova"/>
              </a:rPr>
              <a:t>Build your profile and export your resume in minutes.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chemeClr val="bg1"/>
                </a:solidFill>
                <a:latin typeface="proxima-nova"/>
              </a:rPr>
              <a:t>Connect with construction companies. 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proxima-nova"/>
              </a:rPr>
              <a:t>Add skills, badges, and recommendations.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proxima-nova"/>
              </a:rPr>
              <a:t>Find training programs.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proxima-nova"/>
              </a:rPr>
              <a:t>Apply to jobs.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881720-A3A4-1B4A-276C-F893127B68D1}"/>
              </a:ext>
            </a:extLst>
          </p:cNvPr>
          <p:cNvSpPr/>
          <p:nvPr/>
        </p:nvSpPr>
        <p:spPr>
          <a:xfrm>
            <a:off x="8170525" y="5138928"/>
            <a:ext cx="73152" cy="1719072"/>
          </a:xfrm>
          <a:prstGeom prst="rect">
            <a:avLst/>
          </a:prstGeom>
          <a:solidFill>
            <a:srgbClr val="FD6A3C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construction workers at a construction site&#10;&#10;Description automatically generated">
            <a:extLst>
              <a:ext uri="{FF2B5EF4-FFF2-40B4-BE49-F238E27FC236}">
                <a16:creationId xmlns:a16="http://schemas.microsoft.com/office/drawing/2014/main" id="{2CDB0654-4367-A50A-1A64-876866104DB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66100" y="0"/>
            <a:ext cx="4025900" cy="514003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7D51367-75DB-67FC-E304-88FAD56D54AB}"/>
              </a:ext>
            </a:extLst>
          </p:cNvPr>
          <p:cNvSpPr txBox="1">
            <a:spLocks/>
          </p:cNvSpPr>
          <p:nvPr/>
        </p:nvSpPr>
        <p:spPr>
          <a:xfrm>
            <a:off x="387096" y="1090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b="1" dirty="0">
                <a:solidFill>
                  <a:schemeClr val="bg1"/>
                </a:solidFill>
                <a:latin typeface="proxima-nova"/>
              </a:rPr>
              <a:t>Kickstart Your Construction Career</a:t>
            </a:r>
          </a:p>
        </p:txBody>
      </p:sp>
    </p:spTree>
    <p:extLst>
      <p:ext uri="{BB962C8B-B14F-4D97-AF65-F5344CB8AC3E}">
        <p14:creationId xmlns:p14="http://schemas.microsoft.com/office/powerpoint/2010/main" val="419509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DCE1F-6B4C-2118-1B2B-56B0000C5AB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7345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97C0A-1ABC-80FF-6D30-D85DB62FF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96" y="1434656"/>
            <a:ext cx="73533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chemeClr val="bg1"/>
                </a:solidFill>
                <a:latin typeface="proxima-nova"/>
              </a:rPr>
              <a:t>Visit </a:t>
            </a:r>
            <a:r>
              <a:rPr lang="en-US" dirty="0" err="1">
                <a:solidFill>
                  <a:schemeClr val="bg1"/>
                </a:solidFill>
                <a:latin typeface="proxima-nova"/>
              </a:rPr>
              <a:t>CareerStarter</a:t>
            </a:r>
            <a:r>
              <a:rPr lang="en-US" dirty="0">
                <a:solidFill>
                  <a:schemeClr val="bg1"/>
                </a:solidFill>
                <a:latin typeface="proxima-nova"/>
              </a:rPr>
              <a:t> at </a:t>
            </a:r>
            <a:r>
              <a:rPr lang="en-US" b="1" dirty="0" err="1">
                <a:solidFill>
                  <a:srgbClr val="FD6A3C"/>
                </a:solidFill>
                <a:latin typeface="proxima-nova"/>
                <a:ea typeface="+mn-lt"/>
                <a:cs typeface="+mn-lt"/>
              </a:rPr>
              <a:t>careerstarter.nccer.org</a:t>
            </a:r>
            <a:r>
              <a:rPr lang="en-US" dirty="0">
                <a:solidFill>
                  <a:schemeClr val="bg1"/>
                </a:solidFill>
                <a:latin typeface="proxima-nova"/>
                <a:ea typeface="+mn-lt"/>
                <a:cs typeface="+mn-lt"/>
              </a:rPr>
              <a:t>,</a:t>
            </a:r>
            <a:r>
              <a:rPr lang="en-US" dirty="0">
                <a:latin typeface="proxima-nova"/>
              </a:rPr>
              <a:t> </a:t>
            </a:r>
            <a:r>
              <a:rPr lang="en-US" dirty="0">
                <a:solidFill>
                  <a:schemeClr val="bg1"/>
                </a:solidFill>
                <a:latin typeface="proxima-nova"/>
              </a:rPr>
              <a:t>download the app, or scan the QR code below!</a:t>
            </a:r>
          </a:p>
        </p:txBody>
      </p:sp>
      <p:pic>
        <p:nvPicPr>
          <p:cNvPr id="4" name="Picture 3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8E6F5C64-E871-A15E-54E0-75B8A6F67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664" y="3305525"/>
            <a:ext cx="2638425" cy="809625"/>
          </a:xfrm>
          <a:prstGeom prst="rect">
            <a:avLst/>
          </a:prstGeom>
        </p:spPr>
      </p:pic>
      <p:pic>
        <p:nvPicPr>
          <p:cNvPr id="5" name="Picture 4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BFD5D84A-C272-09A8-FC0B-A136ACB381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664" y="4412012"/>
            <a:ext cx="2638425" cy="78105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C927BDE-D4B1-B436-8DAF-F03A562F0BA6}"/>
              </a:ext>
            </a:extLst>
          </p:cNvPr>
          <p:cNvSpPr txBox="1">
            <a:spLocks/>
          </p:cNvSpPr>
          <p:nvPr/>
        </p:nvSpPr>
        <p:spPr>
          <a:xfrm>
            <a:off x="387096" y="1090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b="1" dirty="0">
                <a:solidFill>
                  <a:schemeClr val="bg1"/>
                </a:solidFill>
                <a:latin typeface="proxima-nova"/>
              </a:rPr>
              <a:t>Get Started Today!</a:t>
            </a:r>
          </a:p>
        </p:txBody>
      </p:sp>
      <p:pic>
        <p:nvPicPr>
          <p:cNvPr id="15" name="Picture 1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D2CF4104-8C7B-7D11-0E1C-E4D99ECE8DB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49645" y="3149559"/>
            <a:ext cx="2247068" cy="2247068"/>
          </a:xfrm>
          <a:prstGeom prst="rect">
            <a:avLst/>
          </a:prstGeom>
        </p:spPr>
      </p:pic>
      <p:pic>
        <p:nvPicPr>
          <p:cNvPr id="17" name="Picture 16" descr="A phone with a screen on it&#10;&#10;Description automatically generated">
            <a:extLst>
              <a:ext uri="{FF2B5EF4-FFF2-40B4-BE49-F238E27FC236}">
                <a16:creationId xmlns:a16="http://schemas.microsoft.com/office/drawing/2014/main" id="{E7512D48-8390-798E-443A-A20198444294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8624" y="11507"/>
            <a:ext cx="5290472" cy="6846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30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333</Words>
  <Application>Microsoft Office PowerPoint</Application>
  <PresentationFormat>Widescreen</PresentationFormat>
  <Paragraphs>33</Paragraphs>
  <Slides>3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proxima-nova</vt:lpstr>
      <vt:lpstr>Aptos</vt:lpstr>
      <vt:lpstr>Aptos Display</vt:lpstr>
      <vt:lpstr>Arial</vt:lpstr>
      <vt:lpstr>Wingdings</vt:lpstr>
      <vt:lpstr>Office Theme</vt:lpstr>
      <vt:lpstr>Creating Construction Connections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Karina Kuchta</dc:creator>
  <cp:lastModifiedBy>Amy Wang</cp:lastModifiedBy>
  <cp:revision>3</cp:revision>
  <dcterms:created xsi:type="dcterms:W3CDTF">2024-09-18T19:40:13Z</dcterms:created>
  <dcterms:modified xsi:type="dcterms:W3CDTF">2024-10-04T14:02:36Z</dcterms:modified>
</cp:coreProperties>
</file>